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8" r:id="rId2"/>
    <p:sldId id="264" r:id="rId3"/>
    <p:sldId id="265" r:id="rId4"/>
    <p:sldId id="269" r:id="rId5"/>
    <p:sldId id="270" r:id="rId6"/>
    <p:sldId id="271" r:id="rId7"/>
    <p:sldId id="259" r:id="rId8"/>
    <p:sldId id="258" r:id="rId9"/>
    <p:sldId id="261" r:id="rId10"/>
    <p:sldId id="257" r:id="rId11"/>
  </p:sldIdLst>
  <p:sldSz cx="18288000" cy="10287000"/>
  <p:notesSz cx="6858000" cy="9144000"/>
  <p:embeddedFontLst>
    <p:embeddedFont>
      <p:font typeface="Anton" panose="020B0604020202020204" charset="-18"/>
      <p:regular r:id="rId13"/>
    </p:embeddedFont>
    <p:embeddedFont>
      <p:font typeface="Inter Light" panose="020B0604020202020204" charset="0"/>
      <p:regular r:id="rId14"/>
    </p:embeddedFont>
    <p:embeddedFont>
      <p:font typeface="Inter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</p:embeddedFont>
    <p:embeddedFont>
      <p:font typeface="DM Sans Bold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A0DCB-0C6B-4409-9934-E2E2C11EA268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3FF7-1948-4570-837F-DF4271DCE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86451"/>
            <a:chOff x="0" y="0"/>
            <a:chExt cx="4816593" cy="233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96485" y="1246002"/>
            <a:ext cx="1325630" cy="1143538"/>
          </a:xfrm>
          <a:custGeom>
            <a:avLst/>
            <a:gdLst/>
            <a:ahLst/>
            <a:cxnLst/>
            <a:rect l="l" t="t" r="r" b="b"/>
            <a:pathLst>
              <a:path w="1325630" h="1143538">
                <a:moveTo>
                  <a:pt x="0" y="0"/>
                </a:moveTo>
                <a:lnTo>
                  <a:pt x="1325630" y="0"/>
                </a:lnTo>
                <a:lnTo>
                  <a:pt x="1325630" y="1143538"/>
                </a:lnTo>
                <a:lnTo>
                  <a:pt x="0" y="114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00549"/>
            <a:ext cx="18288000" cy="886451"/>
            <a:chOff x="0" y="0"/>
            <a:chExt cx="4816593" cy="2334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7700" y="6754645"/>
            <a:ext cx="1573937" cy="15739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5528" t="-2444" r="-16293" b="-873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2175609" y="4540494"/>
            <a:ext cx="5746506" cy="5746506"/>
          </a:xfrm>
          <a:custGeom>
            <a:avLst/>
            <a:gdLst/>
            <a:ahLst/>
            <a:cxnLst/>
            <a:rect l="l" t="t" r="r" b="b"/>
            <a:pathLst>
              <a:path w="5746506" h="5746506">
                <a:moveTo>
                  <a:pt x="0" y="0"/>
                </a:moveTo>
                <a:lnTo>
                  <a:pt x="5746506" y="0"/>
                </a:lnTo>
                <a:lnTo>
                  <a:pt x="5746506" y="5746506"/>
                </a:lnTo>
                <a:lnTo>
                  <a:pt x="0" y="57465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7700" y="8376207"/>
            <a:ext cx="3027834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INF. GERGELJ LAURA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700" y="8717836"/>
            <a:ext cx="195478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095/726-6641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700" y="2843530"/>
            <a:ext cx="155805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u-HU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Particiate</a:t>
            </a:r>
            <a:r>
              <a:rPr lang="hu-HU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in </a:t>
            </a:r>
            <a:r>
              <a:rPr lang="en-US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 </a:t>
            </a: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FUTURE WITH KA-RLO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73644" y="4423835"/>
            <a:ext cx="9270755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first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AI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Bokkeeping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assistant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in Croatia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              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Investment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opportunity</a:t>
            </a:r>
            <a:endParaRPr lang="en-US" sz="4199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86757" y="3163849"/>
            <a:ext cx="20061513" cy="0"/>
          </a:xfrm>
          <a:prstGeom prst="line">
            <a:avLst/>
          </a:prstGeom>
          <a:ln w="28575" cap="flat">
            <a:solidFill>
              <a:srgbClr val="0000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277718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51503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63825" y="2813635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3"/>
                </a:lnTo>
                <a:lnTo>
                  <a:pt x="0" y="64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84794" y="2842018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3"/>
                </a:lnTo>
                <a:lnTo>
                  <a:pt x="0" y="64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9933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1000" y="647700"/>
            <a:ext cx="17907000" cy="1436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WHO IS LAURA </a:t>
            </a:r>
            <a:r>
              <a:rPr lang="en-US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GERGELJ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70009" y="3761001"/>
            <a:ext cx="1459080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1996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6303" y="4507127"/>
            <a:ext cx="264649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FOI </a:t>
            </a:r>
            <a:r>
              <a:rPr lang="en-US" sz="1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Varaždin</a:t>
            </a: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Graduate 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IT </a:t>
            </a:r>
            <a:r>
              <a:rPr lang="en-US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Engineer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06692" y="3761001"/>
            <a:ext cx="1733285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0088" y="4573802"/>
            <a:ext cx="2646492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Founder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DOM </a:t>
            </a:r>
            <a:r>
              <a:rPr lang="en-US" sz="19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Računala</a:t>
            </a: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d.o.o.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52381" y="3761001"/>
            <a:ext cx="15191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2016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88734" y="4573802"/>
            <a:ext cx="2646492" cy="76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Senior Consultant FINA d.d.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32273" y="3761001"/>
            <a:ext cx="15191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2017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68626" y="4540560"/>
            <a:ext cx="2646492" cy="115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Developer Manager</a:t>
            </a:r>
          </a:p>
          <a:p>
            <a:pPr algn="ctr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Ericsson Nikola Tesla</a:t>
            </a:r>
          </a:p>
          <a:p>
            <a:pPr algn="ctr">
              <a:lnSpc>
                <a:spcPts val="3119"/>
              </a:lnSpc>
            </a:pPr>
            <a:r>
              <a:rPr lang="en-US" sz="1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Servisi d.o.o.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37396" y="3761001"/>
            <a:ext cx="1687824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2018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48518" y="4573802"/>
            <a:ext cx="2646492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Founder / Director</a:t>
            </a:r>
          </a:p>
          <a:p>
            <a:pPr algn="ctr">
              <a:lnSpc>
                <a:spcPts val="3119"/>
              </a:lnSpc>
            </a:pP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D-invoice d.o.o.</a:t>
            </a:r>
          </a:p>
          <a:p>
            <a:pPr algn="ctr">
              <a:lnSpc>
                <a:spcPts val="3119"/>
              </a:lnSpc>
            </a:pPr>
            <a:r>
              <a:rPr lang="en-US" sz="19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Franchise bookkeeping company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1498" y="7098666"/>
            <a:ext cx="217512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INNOVATIONS</a:t>
            </a:r>
            <a:endParaRPr lang="en-US" sz="23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62000" y="7581900"/>
            <a:ext cx="8490421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MMD – Mobile Multifunctional Display</a:t>
            </a:r>
          </a:p>
          <a:p>
            <a:pPr marL="496575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MED &amp; Milk – Cost-effective system for fresh food delivery</a:t>
            </a:r>
          </a:p>
          <a:p>
            <a:pPr marL="496575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ONION – Products made from Red Onions</a:t>
            </a:r>
          </a:p>
          <a:p>
            <a:pPr marL="496575" lvl="1" indent="-248288" algn="l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D-INVOICE – Franchise-based Accounting System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29496" y="7098666"/>
            <a:ext cx="184971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EDUCATION</a:t>
            </a:r>
            <a:endParaRPr lang="en-US" sz="23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753600" y="7581900"/>
            <a:ext cx="7295589" cy="194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892" lvl="1" indent="-242946" algn="l">
              <a:lnSpc>
                <a:spcPts val="3150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Independent Accountant</a:t>
            </a:r>
          </a:p>
          <a:p>
            <a:pPr marL="485892" lvl="1" indent="-242946" algn="l">
              <a:lnSpc>
                <a:spcPts val="3150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Project Cycle Management Leader</a:t>
            </a:r>
          </a:p>
          <a:p>
            <a:pPr marL="485892" lvl="1" indent="-242946" algn="l">
              <a:lnSpc>
                <a:spcPts val="3150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Expert in Financial Reporting</a:t>
            </a:r>
          </a:p>
          <a:p>
            <a:pPr marL="485892" lvl="1" indent="-242946" algn="l">
              <a:lnSpc>
                <a:spcPts val="3150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Expert in Anti-Money Laundering and Countering Financial Terrorism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26945" y="5766260"/>
            <a:ext cx="2126655" cy="212665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5528" t="-2444" r="-16293" b="-87333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5949"/>
            <a:ext cx="18288000" cy="501051"/>
            <a:chOff x="0" y="0"/>
            <a:chExt cx="4816593" cy="1319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1964"/>
            </a:xfrm>
            <a:custGeom>
              <a:avLst/>
              <a:gdLst/>
              <a:ahLst/>
              <a:cxnLst/>
              <a:rect l="l" t="t" r="r" b="b"/>
              <a:pathLst>
                <a:path w="4816592" h="131964">
                  <a:moveTo>
                    <a:pt x="0" y="0"/>
                  </a:moveTo>
                  <a:lnTo>
                    <a:pt x="4816592" y="0"/>
                  </a:lnTo>
                  <a:lnTo>
                    <a:pt x="4816592" y="131964"/>
                  </a:lnTo>
                  <a:lnTo>
                    <a:pt x="0" y="131964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7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4902" y="3151174"/>
            <a:ext cx="3340069" cy="2283772"/>
          </a:xfrm>
          <a:custGeom>
            <a:avLst/>
            <a:gdLst/>
            <a:ahLst/>
            <a:cxnLst/>
            <a:rect l="l" t="t" r="r" b="b"/>
            <a:pathLst>
              <a:path w="3340069" h="2283772">
                <a:moveTo>
                  <a:pt x="0" y="0"/>
                </a:moveTo>
                <a:lnTo>
                  <a:pt x="3340069" y="0"/>
                </a:lnTo>
                <a:lnTo>
                  <a:pt x="3340069" y="2283772"/>
                </a:lnTo>
                <a:lnTo>
                  <a:pt x="0" y="228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61190" y="3151174"/>
            <a:ext cx="3340069" cy="2283772"/>
          </a:xfrm>
          <a:custGeom>
            <a:avLst/>
            <a:gdLst/>
            <a:ahLst/>
            <a:cxnLst/>
            <a:rect l="l" t="t" r="r" b="b"/>
            <a:pathLst>
              <a:path w="3340069" h="2283772">
                <a:moveTo>
                  <a:pt x="0" y="0"/>
                </a:moveTo>
                <a:lnTo>
                  <a:pt x="3340070" y="0"/>
                </a:lnTo>
                <a:lnTo>
                  <a:pt x="3340070" y="2283772"/>
                </a:lnTo>
                <a:lnTo>
                  <a:pt x="0" y="228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87110" y="3151174"/>
            <a:ext cx="3340069" cy="2283772"/>
          </a:xfrm>
          <a:custGeom>
            <a:avLst/>
            <a:gdLst/>
            <a:ahLst/>
            <a:cxnLst/>
            <a:rect l="l" t="t" r="r" b="b"/>
            <a:pathLst>
              <a:path w="3340069" h="2283772">
                <a:moveTo>
                  <a:pt x="0" y="0"/>
                </a:moveTo>
                <a:lnTo>
                  <a:pt x="3340069" y="0"/>
                </a:lnTo>
                <a:lnTo>
                  <a:pt x="3340069" y="2283772"/>
                </a:lnTo>
                <a:lnTo>
                  <a:pt x="0" y="22837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13029" y="3151174"/>
            <a:ext cx="3340069" cy="2283772"/>
          </a:xfrm>
          <a:custGeom>
            <a:avLst/>
            <a:gdLst/>
            <a:ahLst/>
            <a:cxnLst/>
            <a:rect l="l" t="t" r="r" b="b"/>
            <a:pathLst>
              <a:path w="3340069" h="2283772">
                <a:moveTo>
                  <a:pt x="0" y="0"/>
                </a:moveTo>
                <a:lnTo>
                  <a:pt x="3340069" y="0"/>
                </a:lnTo>
                <a:lnTo>
                  <a:pt x="3340069" y="2283772"/>
                </a:lnTo>
                <a:lnTo>
                  <a:pt x="0" y="228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113029" y="6575720"/>
            <a:ext cx="334006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Market Share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Required for </a:t>
            </a:r>
            <a:r>
              <a:rPr lang="en-US" sz="2300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profitability</a:t>
            </a:r>
            <a:endParaRPr lang="en-US" sz="23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220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0" y="952500"/>
            <a:ext cx="18287996" cy="1436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To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build</a:t>
            </a: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KA-RLO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we</a:t>
            </a: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need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4902" y="5311757"/>
            <a:ext cx="395215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€500K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61190" y="5348900"/>
            <a:ext cx="2946429" cy="105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€</a:t>
            </a:r>
            <a:r>
              <a:rPr lang="en-US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  <a:r>
              <a:rPr lang="hr-HR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  <a:r>
              <a:rPr lang="en-US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</a:t>
            </a:r>
            <a:endParaRPr lang="en-US" sz="63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687110" y="5348900"/>
            <a:ext cx="2946429" cy="105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€</a:t>
            </a:r>
            <a:r>
              <a:rPr lang="hr-HR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  <a:r>
              <a:rPr lang="en-US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0</a:t>
            </a:r>
            <a:endParaRPr lang="en-US" sz="63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113029" y="5301596"/>
            <a:ext cx="294642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&lt;1%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4902" y="6575720"/>
            <a:ext cx="360733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Initial Investment</a:t>
            </a:r>
          </a:p>
          <a:p>
            <a:pPr algn="l">
              <a:lnSpc>
                <a:spcPts val="3220"/>
              </a:lnSpc>
            </a:pPr>
            <a:r>
              <a:rPr lang="hr-HR" sz="2300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Cooperation</a:t>
            </a:r>
            <a:r>
              <a:rPr lang="hr-HR" sz="2300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2300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with</a:t>
            </a:r>
            <a:r>
              <a:rPr lang="hr-HR" sz="2300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IT </a:t>
            </a:r>
            <a:r>
              <a:rPr lang="hr-HR" sz="2300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company</a:t>
            </a:r>
            <a:r>
              <a:rPr lang="hr-HR" sz="2300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MONO d.o.o</a:t>
            </a:r>
            <a:endParaRPr lang="en-US" sz="23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220"/>
              </a:lnSpc>
            </a:pPr>
            <a:endParaRPr dirty="0"/>
          </a:p>
        </p:txBody>
      </p:sp>
      <p:sp>
        <p:nvSpPr>
          <p:cNvPr id="16" name="TextBox 16"/>
          <p:cNvSpPr txBox="1"/>
          <p:nvPr/>
        </p:nvSpPr>
        <p:spPr>
          <a:xfrm>
            <a:off x="5261190" y="6575720"/>
            <a:ext cx="3340069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Monthly Costs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Servers, maintenance, marketing</a:t>
            </a:r>
          </a:p>
          <a:p>
            <a:pPr algn="l">
              <a:lnSpc>
                <a:spcPts val="3220"/>
              </a:lnSpc>
            </a:pP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9687110" y="6575720"/>
            <a:ext cx="4756731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Client Price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 month subscription</a:t>
            </a:r>
          </a:p>
          <a:p>
            <a:pPr algn="l">
              <a:lnSpc>
                <a:spcPts val="3220"/>
              </a:lnSpc>
            </a:pPr>
            <a:endParaRPr dirty="0"/>
          </a:p>
        </p:txBody>
      </p:sp>
      <p:sp>
        <p:nvSpPr>
          <p:cNvPr id="18" name="AutoShape 2"/>
          <p:cNvSpPr/>
          <p:nvPr/>
        </p:nvSpPr>
        <p:spPr>
          <a:xfrm>
            <a:off x="-762000" y="9011110"/>
            <a:ext cx="20061513" cy="0"/>
          </a:xfrm>
          <a:prstGeom prst="line">
            <a:avLst/>
          </a:prstGeom>
          <a:ln w="28575" cap="flat">
            <a:solidFill>
              <a:srgbClr val="0000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3"/>
          <p:cNvSpPr/>
          <p:nvPr/>
        </p:nvSpPr>
        <p:spPr>
          <a:xfrm>
            <a:off x="1066800" y="8713884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2638568" y="8712331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/>
          <p:cNvSpPr/>
          <p:nvPr/>
        </p:nvSpPr>
        <p:spPr>
          <a:xfrm>
            <a:off x="4210336" y="8710778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"/>
          <p:cNvSpPr/>
          <p:nvPr/>
        </p:nvSpPr>
        <p:spPr>
          <a:xfrm>
            <a:off x="5782104" y="8709225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3"/>
          <p:cNvSpPr/>
          <p:nvPr/>
        </p:nvSpPr>
        <p:spPr>
          <a:xfrm>
            <a:off x="7353872" y="8707672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"/>
          <p:cNvSpPr/>
          <p:nvPr/>
        </p:nvSpPr>
        <p:spPr>
          <a:xfrm>
            <a:off x="8925640" y="870611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/>
          <p:cNvSpPr txBox="1"/>
          <p:nvPr/>
        </p:nvSpPr>
        <p:spPr>
          <a:xfrm>
            <a:off x="1209021" y="8811055"/>
            <a:ext cx="64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0789" y="8816399"/>
            <a:ext cx="59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2</a:t>
            </a:r>
            <a:r>
              <a:rPr lang="hr-HR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2557" y="8816399"/>
            <a:ext cx="59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4363" y="8807979"/>
            <a:ext cx="62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4</a:t>
            </a:r>
            <a:r>
              <a:rPr lang="hr-HR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11752" y="8827895"/>
            <a:ext cx="62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5.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61938" y="8827895"/>
            <a:ext cx="62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6</a:t>
            </a:r>
            <a:r>
              <a:rPr lang="hr-HR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23384" y="8020415"/>
            <a:ext cx="3446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400" b="1" dirty="0" smtClean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  <a:t>6. </a:t>
            </a:r>
            <a:r>
              <a:rPr lang="hr-HR" sz="6400" b="1" dirty="0" err="1" smtClean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  <a:t>mos</a:t>
            </a:r>
            <a:r>
              <a:rPr lang="hr-HR" sz="6400" b="1" dirty="0" smtClean="0">
                <a:solidFill>
                  <a:srgbClr val="000000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  <a:t> </a:t>
            </a:r>
            <a:r>
              <a:rPr lang="hr-HR" sz="6400" dirty="0" smtClean="0">
                <a:latin typeface="Inter Bold" panose="020B0604020202020204" charset="0"/>
                <a:ea typeface="Inter Bold" panose="020B0604020202020204" charset="0"/>
              </a:rPr>
              <a:t>  </a:t>
            </a:r>
            <a:endParaRPr lang="en-US" sz="6400" dirty="0">
              <a:latin typeface="Inter Bold" panose="020B0604020202020204" charset="0"/>
              <a:ea typeface="Inter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76300"/>
            <a:ext cx="18288000" cy="1436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KA-RLO IN </a:t>
            </a:r>
            <a:r>
              <a:rPr lang="en-US" sz="80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NUMBERS </a:t>
            </a:r>
            <a:r>
              <a:rPr lang="en-US" sz="800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1% OF THE MARKET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9400" y="2857500"/>
            <a:ext cx="1250498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250.000 </a:t>
            </a:r>
            <a:r>
              <a:rPr lang="en-US" sz="60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*</a:t>
            </a:r>
            <a:r>
              <a:rPr lang="hr-HR" sz="60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1%</a:t>
            </a:r>
            <a:r>
              <a:rPr lang="en-US" sz="60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= 2.500 * </a:t>
            </a:r>
            <a:r>
              <a:rPr lang="hr-HR" sz="60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  <a:r>
              <a:rPr lang="en-US" sz="6000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0,00</a:t>
            </a:r>
            <a:endParaRPr lang="en-US" sz="6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hr-HR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75</a:t>
            </a:r>
            <a:r>
              <a:rPr lang="en-US" sz="6399" b="1" dirty="0" smtClean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.000,00 </a:t>
            </a:r>
            <a:r>
              <a:rPr lang="en-US" sz="63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eur</a:t>
            </a:r>
            <a:r>
              <a:rPr lang="en-US" sz="63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/ per month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785949"/>
            <a:ext cx="18288000" cy="501051"/>
            <a:chOff x="0" y="0"/>
            <a:chExt cx="4816593" cy="1319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31964"/>
            </a:xfrm>
            <a:custGeom>
              <a:avLst/>
              <a:gdLst/>
              <a:ahLst/>
              <a:cxnLst/>
              <a:rect l="l" t="t" r="r" b="b"/>
              <a:pathLst>
                <a:path w="4816592" h="131964">
                  <a:moveTo>
                    <a:pt x="0" y="0"/>
                  </a:moveTo>
                  <a:lnTo>
                    <a:pt x="4816592" y="0"/>
                  </a:lnTo>
                  <a:lnTo>
                    <a:pt x="4816592" y="131964"/>
                  </a:lnTo>
                  <a:lnTo>
                    <a:pt x="0" y="131964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16593" cy="17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752598" y="6896100"/>
            <a:ext cx="14782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250.000 *5</a:t>
            </a:r>
            <a:r>
              <a:rPr lang="hr-HR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%</a:t>
            </a: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= 12.500 * </a:t>
            </a:r>
            <a:r>
              <a:rPr lang="hr-HR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0,00</a:t>
            </a:r>
          </a:p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hr-HR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375</a:t>
            </a: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.000,00 </a:t>
            </a:r>
            <a:r>
              <a:rPr lang="en-US" sz="60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eur</a:t>
            </a:r>
            <a:r>
              <a:rPr lang="en-US" sz="60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/ per month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0" y="5305626"/>
            <a:ext cx="18305834" cy="1436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KA-RLO IN NUMBERS 5% OF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86451"/>
            <a:chOff x="0" y="0"/>
            <a:chExt cx="4816593" cy="233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96485" y="1246002"/>
            <a:ext cx="1325630" cy="1143538"/>
          </a:xfrm>
          <a:custGeom>
            <a:avLst/>
            <a:gdLst/>
            <a:ahLst/>
            <a:cxnLst/>
            <a:rect l="l" t="t" r="r" b="b"/>
            <a:pathLst>
              <a:path w="1325630" h="1143538">
                <a:moveTo>
                  <a:pt x="0" y="0"/>
                </a:moveTo>
                <a:lnTo>
                  <a:pt x="1325630" y="0"/>
                </a:lnTo>
                <a:lnTo>
                  <a:pt x="1325630" y="1143538"/>
                </a:lnTo>
                <a:lnTo>
                  <a:pt x="0" y="114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00549"/>
            <a:ext cx="18288000" cy="886451"/>
            <a:chOff x="0" y="0"/>
            <a:chExt cx="4816593" cy="2334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7700" y="6754645"/>
            <a:ext cx="1573937" cy="15739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5528" t="-2444" r="-16293" b="-873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2175609" y="4540494"/>
            <a:ext cx="5746506" cy="5746506"/>
          </a:xfrm>
          <a:custGeom>
            <a:avLst/>
            <a:gdLst/>
            <a:ahLst/>
            <a:cxnLst/>
            <a:rect l="l" t="t" r="r" b="b"/>
            <a:pathLst>
              <a:path w="5746506" h="5746506">
                <a:moveTo>
                  <a:pt x="0" y="0"/>
                </a:moveTo>
                <a:lnTo>
                  <a:pt x="5746506" y="0"/>
                </a:lnTo>
                <a:lnTo>
                  <a:pt x="5746506" y="5746506"/>
                </a:lnTo>
                <a:lnTo>
                  <a:pt x="0" y="57465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7700" y="8376207"/>
            <a:ext cx="3027834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INF. GERGELJ LAURA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700" y="8717836"/>
            <a:ext cx="195478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095/726-6641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700" y="2843530"/>
            <a:ext cx="1388161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NOW 1%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share</a:t>
            </a: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= 11.000,00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eur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73644" y="4423835"/>
            <a:ext cx="10185155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After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1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year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sky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is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limit but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let’s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say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5%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market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,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and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revenue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of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375.000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eur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share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holder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of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1%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will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earn</a:t>
            </a:r>
            <a:endParaRPr lang="hr-HR" sz="4199" dirty="0" smtClean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                    3.750,00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eur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/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mont</a:t>
            </a:r>
            <a:endParaRPr lang="hr-HR" sz="4199" dirty="0" smtClean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And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that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is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only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in Croatia –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our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gool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is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3634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86451"/>
            <a:chOff x="0" y="0"/>
            <a:chExt cx="4816593" cy="233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596485" y="1246002"/>
            <a:ext cx="1325630" cy="1143538"/>
          </a:xfrm>
          <a:custGeom>
            <a:avLst/>
            <a:gdLst/>
            <a:ahLst/>
            <a:cxnLst/>
            <a:rect l="l" t="t" r="r" b="b"/>
            <a:pathLst>
              <a:path w="1325630" h="1143538">
                <a:moveTo>
                  <a:pt x="0" y="0"/>
                </a:moveTo>
                <a:lnTo>
                  <a:pt x="1325630" y="0"/>
                </a:lnTo>
                <a:lnTo>
                  <a:pt x="1325630" y="1143538"/>
                </a:lnTo>
                <a:lnTo>
                  <a:pt x="0" y="114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00549"/>
            <a:ext cx="18288000" cy="886451"/>
            <a:chOff x="0" y="0"/>
            <a:chExt cx="4816593" cy="2334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3469"/>
            </a:xfrm>
            <a:custGeom>
              <a:avLst/>
              <a:gdLst/>
              <a:ahLst/>
              <a:cxnLst/>
              <a:rect l="l" t="t" r="r" b="b"/>
              <a:pathLst>
                <a:path w="4816592" h="233469">
                  <a:moveTo>
                    <a:pt x="0" y="0"/>
                  </a:moveTo>
                  <a:lnTo>
                    <a:pt x="4816592" y="0"/>
                  </a:lnTo>
                  <a:lnTo>
                    <a:pt x="4816592" y="233469"/>
                  </a:lnTo>
                  <a:lnTo>
                    <a:pt x="0" y="23346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816593" cy="281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7700" y="6754645"/>
            <a:ext cx="1573937" cy="15739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5528" t="-2444" r="-16293" b="-873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2175609" y="4540494"/>
            <a:ext cx="5746506" cy="5746506"/>
          </a:xfrm>
          <a:custGeom>
            <a:avLst/>
            <a:gdLst/>
            <a:ahLst/>
            <a:cxnLst/>
            <a:rect l="l" t="t" r="r" b="b"/>
            <a:pathLst>
              <a:path w="5746506" h="5746506">
                <a:moveTo>
                  <a:pt x="0" y="0"/>
                </a:moveTo>
                <a:lnTo>
                  <a:pt x="5746506" y="0"/>
                </a:lnTo>
                <a:lnTo>
                  <a:pt x="5746506" y="5746506"/>
                </a:lnTo>
                <a:lnTo>
                  <a:pt x="0" y="574650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7700" y="8376207"/>
            <a:ext cx="3027834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INF. GERGELJ LAURA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700" y="8717836"/>
            <a:ext cx="1954783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095/726-6641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700" y="2843530"/>
            <a:ext cx="13881617" cy="13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Payment</a:t>
            </a: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data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73644" y="4423835"/>
            <a:ext cx="10185155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ban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: HR03 2360 0001 1031 8092 8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SWIFT: ZABAHR2X Zagrebačka Banka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Description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: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capital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reserves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 -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your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name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and</a:t>
            </a:r>
            <a:r>
              <a:rPr lang="hr-HR" sz="4199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ID </a:t>
            </a:r>
            <a:r>
              <a:rPr lang="hr-HR" sz="4199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number</a:t>
            </a:r>
            <a:endParaRPr lang="hr-HR" sz="4199" dirty="0" smtClean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14506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86757" y="3163849"/>
            <a:ext cx="20061513" cy="0"/>
          </a:xfrm>
          <a:prstGeom prst="line">
            <a:avLst/>
          </a:prstGeom>
          <a:ln w="28575" cap="flat">
            <a:solidFill>
              <a:srgbClr val="0000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277718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51503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63825" y="2813635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3"/>
                </a:lnTo>
                <a:lnTo>
                  <a:pt x="0" y="64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84794" y="2842018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3"/>
                </a:lnTo>
                <a:lnTo>
                  <a:pt x="0" y="6436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9933" y="2831589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3" y="0"/>
                </a:lnTo>
                <a:lnTo>
                  <a:pt x="643663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1000" y="647700"/>
            <a:ext cx="17907000" cy="13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Time line for </a:t>
            </a:r>
            <a:r>
              <a:rPr lang="hr-HR" sz="80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launching</a:t>
            </a:r>
            <a:r>
              <a:rPr lang="hr-HR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AI KA-RLO 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70009" y="3761001"/>
            <a:ext cx="1459080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01.03.2025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6303" y="4507127"/>
            <a:ext cx="2646492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Starting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investment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oppotrunity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06692" y="3761001"/>
            <a:ext cx="1733285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05.04.2025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50088" y="4573802"/>
            <a:ext cx="264649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Signing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investment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contract</a:t>
            </a:r>
            <a:r>
              <a:rPr lang="en-US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52381" y="3761001"/>
            <a:ext cx="1519198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01.05.2025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88734" y="4573802"/>
            <a:ext cx="264649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Sratting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build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ctr">
              <a:lnSpc>
                <a:spcPts val="3119"/>
              </a:lnSpc>
            </a:pP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KA-RLO</a:t>
            </a:r>
            <a:r>
              <a:rPr lang="en-US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83983" y="3761001"/>
            <a:ext cx="1767488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01.08.2025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868626" y="4540560"/>
            <a:ext cx="264649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Starting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</a:t>
            </a: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teach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ctr">
              <a:lnSpc>
                <a:spcPts val="3119"/>
              </a:lnSpc>
            </a:pP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KA-RLO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637396" y="3761001"/>
            <a:ext cx="1687824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01.11.2025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048518" y="4573802"/>
            <a:ext cx="264649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hr-HR" sz="1999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Starting</a:t>
            </a: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test </a:t>
            </a:r>
          </a:p>
          <a:p>
            <a:pPr algn="ctr">
              <a:lnSpc>
                <a:spcPts val="3119"/>
              </a:lnSpc>
            </a:pPr>
            <a:r>
              <a:rPr lang="hr-HR" sz="1999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KA-RLO</a:t>
            </a:r>
            <a:endParaRPr lang="en-US" sz="19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AutoShape 2"/>
          <p:cNvSpPr/>
          <p:nvPr/>
        </p:nvSpPr>
        <p:spPr>
          <a:xfrm>
            <a:off x="-723269" y="7505700"/>
            <a:ext cx="20061513" cy="0"/>
          </a:xfrm>
          <a:prstGeom prst="line">
            <a:avLst/>
          </a:prstGeom>
          <a:ln w="28575" cap="flat">
            <a:solidFill>
              <a:srgbClr val="0000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/>
          <p:cNvSpPr/>
          <p:nvPr/>
        </p:nvSpPr>
        <p:spPr>
          <a:xfrm>
            <a:off x="2230859" y="7183868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1810340" y="7790396"/>
            <a:ext cx="1484702" cy="6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150"/>
              </a:lnSpc>
            </a:pPr>
            <a:r>
              <a:rPr lang="hr-HR" sz="2000" b="1" dirty="0" smtClean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01.01.2026</a:t>
            </a:r>
            <a:endParaRPr lang="en-US" sz="2000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0009" y="956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70008" y="8456156"/>
            <a:ext cx="1787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latin typeface="Inter" panose="020B0604020202020204" charset="0"/>
                <a:ea typeface="Inter" panose="020B0604020202020204" charset="0"/>
              </a:rPr>
              <a:t>Launching</a:t>
            </a:r>
            <a:endParaRPr lang="hr-HR" sz="2000" dirty="0" smtClean="0">
              <a:latin typeface="Inter" panose="020B0604020202020204" charset="0"/>
              <a:ea typeface="Inter" panose="020B0604020202020204" charset="0"/>
            </a:endParaRPr>
          </a:p>
          <a:p>
            <a:r>
              <a:rPr lang="hr-HR" sz="2000" dirty="0" smtClean="0">
                <a:latin typeface="Inter" panose="020B0604020202020204" charset="0"/>
                <a:ea typeface="Inter" panose="020B0604020202020204" charset="0"/>
              </a:rPr>
              <a:t> KA-RLO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329671" y="7196028"/>
            <a:ext cx="643663" cy="643663"/>
          </a:xfrm>
          <a:custGeom>
            <a:avLst/>
            <a:gdLst/>
            <a:ahLst/>
            <a:cxnLst/>
            <a:rect l="l" t="t" r="r" b="b"/>
            <a:pathLst>
              <a:path w="643663" h="643663">
                <a:moveTo>
                  <a:pt x="0" y="0"/>
                </a:moveTo>
                <a:lnTo>
                  <a:pt x="643662" y="0"/>
                </a:lnTo>
                <a:lnTo>
                  <a:pt x="643662" y="643662"/>
                </a:lnTo>
                <a:lnTo>
                  <a:pt x="0" y="6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4875488" y="7961468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Inter" panose="020B0604020202020204" charset="0"/>
                <a:ea typeface="Inter" panose="020B0604020202020204" charset="0"/>
              </a:rPr>
              <a:t>01.06.2026</a:t>
            </a:r>
            <a:endParaRPr lang="en-US" sz="20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0088" y="8676278"/>
            <a:ext cx="3040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Inter" panose="020B0604020202020204" charset="0"/>
                <a:ea typeface="Inter" panose="020B0604020202020204" charset="0"/>
              </a:rPr>
              <a:t>Enter </a:t>
            </a:r>
            <a:r>
              <a:rPr lang="hr-HR" sz="2000" dirty="0" err="1" smtClean="0">
                <a:latin typeface="Inter" panose="020B0604020202020204" charset="0"/>
                <a:ea typeface="Inter" panose="020B0604020202020204" charset="0"/>
              </a:rPr>
              <a:t>the</a:t>
            </a:r>
            <a:r>
              <a:rPr lang="hr-HR" sz="2000" dirty="0" smtClean="0"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hr-HR" sz="2000" dirty="0" err="1" smtClean="0">
                <a:latin typeface="Inter" panose="020B0604020202020204" charset="0"/>
                <a:ea typeface="Inter" panose="020B0604020202020204" charset="0"/>
              </a:rPr>
              <a:t>stock</a:t>
            </a:r>
            <a:r>
              <a:rPr lang="hr-HR" sz="2000" dirty="0" smtClean="0"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hr-HR" sz="2000" dirty="0" err="1" smtClean="0">
                <a:latin typeface="Inter" panose="020B0604020202020204" charset="0"/>
                <a:ea typeface="Inter" panose="020B0604020202020204" charset="0"/>
              </a:rPr>
              <a:t>market</a:t>
            </a:r>
            <a:r>
              <a:rPr lang="hr-HR" sz="2000" dirty="0" smtClean="0">
                <a:latin typeface="Inter" panose="020B0604020202020204" charset="0"/>
                <a:ea typeface="Inter" panose="020B0604020202020204" charset="0"/>
              </a:rPr>
              <a:t> </a:t>
            </a:r>
            <a:endParaRPr lang="en-US" sz="2000" dirty="0"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19" y="0"/>
            <a:ext cx="4349400" cy="243566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785949"/>
            <a:ext cx="18288000" cy="501051"/>
            <a:chOff x="0" y="0"/>
            <a:chExt cx="4816593" cy="1319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1964"/>
            </a:xfrm>
            <a:custGeom>
              <a:avLst/>
              <a:gdLst/>
              <a:ahLst/>
              <a:cxnLst/>
              <a:rect l="l" t="t" r="r" b="b"/>
              <a:pathLst>
                <a:path w="4816592" h="131964">
                  <a:moveTo>
                    <a:pt x="0" y="0"/>
                  </a:moveTo>
                  <a:lnTo>
                    <a:pt x="4816592" y="0"/>
                  </a:lnTo>
                  <a:lnTo>
                    <a:pt x="4816592" y="131964"/>
                  </a:lnTo>
                  <a:lnTo>
                    <a:pt x="0" y="131964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7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62329" y="1812071"/>
            <a:ext cx="363341" cy="36334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12571" y="4961829"/>
            <a:ext cx="363341" cy="3633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13837" y="4961829"/>
            <a:ext cx="363341" cy="3633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62329" y="8109012"/>
            <a:ext cx="363341" cy="36334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208015" y="8290682"/>
            <a:ext cx="3871970" cy="1066642"/>
          </a:xfrm>
          <a:custGeom>
            <a:avLst/>
            <a:gdLst/>
            <a:ahLst/>
            <a:cxnLst/>
            <a:rect l="l" t="t" r="r" b="b"/>
            <a:pathLst>
              <a:path w="3871970" h="1066642">
                <a:moveTo>
                  <a:pt x="0" y="0"/>
                </a:moveTo>
                <a:lnTo>
                  <a:pt x="3871970" y="0"/>
                </a:lnTo>
                <a:lnTo>
                  <a:pt x="3871970" y="1066642"/>
                </a:lnTo>
                <a:lnTo>
                  <a:pt x="0" y="10666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034985" y="7075559"/>
            <a:ext cx="4960407" cy="956568"/>
          </a:xfrm>
          <a:custGeom>
            <a:avLst/>
            <a:gdLst/>
            <a:ahLst/>
            <a:cxnLst/>
            <a:rect l="l" t="t" r="r" b="b"/>
            <a:pathLst>
              <a:path w="4960407" h="956568">
                <a:moveTo>
                  <a:pt x="0" y="0"/>
                </a:moveTo>
                <a:lnTo>
                  <a:pt x="4960408" y="0"/>
                </a:lnTo>
                <a:lnTo>
                  <a:pt x="4960408" y="956568"/>
                </a:lnTo>
                <a:lnTo>
                  <a:pt x="0" y="95656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809287" y="1841738"/>
            <a:ext cx="2440712" cy="1236922"/>
          </a:xfrm>
          <a:custGeom>
            <a:avLst/>
            <a:gdLst/>
            <a:ahLst/>
            <a:cxnLst/>
            <a:rect l="l" t="t" r="r" b="b"/>
            <a:pathLst>
              <a:path w="2440712" h="1236922">
                <a:moveTo>
                  <a:pt x="0" y="0"/>
                </a:moveTo>
                <a:lnTo>
                  <a:pt x="2440711" y="0"/>
                </a:lnTo>
                <a:lnTo>
                  <a:pt x="2440711" y="1236922"/>
                </a:lnTo>
                <a:lnTo>
                  <a:pt x="0" y="12369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08932" y="804860"/>
            <a:ext cx="3646203" cy="1215401"/>
          </a:xfrm>
          <a:custGeom>
            <a:avLst/>
            <a:gdLst/>
            <a:ahLst/>
            <a:cxnLst/>
            <a:rect l="l" t="t" r="r" b="b"/>
            <a:pathLst>
              <a:path w="3646203" h="1215401">
                <a:moveTo>
                  <a:pt x="0" y="0"/>
                </a:moveTo>
                <a:lnTo>
                  <a:pt x="3646203" y="0"/>
                </a:lnTo>
                <a:lnTo>
                  <a:pt x="3646203" y="1215401"/>
                </a:lnTo>
                <a:lnTo>
                  <a:pt x="0" y="121540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86751" y="3121737"/>
            <a:ext cx="4375441" cy="993164"/>
          </a:xfrm>
          <a:custGeom>
            <a:avLst/>
            <a:gdLst/>
            <a:ahLst/>
            <a:cxnLst/>
            <a:rect l="l" t="t" r="r" b="b"/>
            <a:pathLst>
              <a:path w="4375441" h="993164">
                <a:moveTo>
                  <a:pt x="0" y="0"/>
                </a:moveTo>
                <a:lnTo>
                  <a:pt x="4375441" y="0"/>
                </a:lnTo>
                <a:lnTo>
                  <a:pt x="4375441" y="993165"/>
                </a:lnTo>
                <a:lnTo>
                  <a:pt x="0" y="99316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24" name="AutoShape 24"/>
          <p:cNvSpPr/>
          <p:nvPr/>
        </p:nvSpPr>
        <p:spPr>
          <a:xfrm flipH="1" flipV="1">
            <a:off x="6220262" y="1850263"/>
            <a:ext cx="1469458" cy="1366366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 flipH="1">
            <a:off x="8962329" y="7280414"/>
            <a:ext cx="34062" cy="1010268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 flipH="1">
            <a:off x="5812570" y="6605548"/>
            <a:ext cx="1501985" cy="856450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27" name="AutoShape 27"/>
          <p:cNvSpPr/>
          <p:nvPr/>
        </p:nvSpPr>
        <p:spPr>
          <a:xfrm flipH="1" flipV="1">
            <a:off x="5528456" y="3796603"/>
            <a:ext cx="1405743" cy="393836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28" name="AutoShape 28"/>
          <p:cNvSpPr/>
          <p:nvPr/>
        </p:nvSpPr>
        <p:spPr>
          <a:xfrm flipV="1">
            <a:off x="9291606" y="1711364"/>
            <a:ext cx="538193" cy="1231012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29" name="AutoShape 29"/>
          <p:cNvSpPr/>
          <p:nvPr/>
        </p:nvSpPr>
        <p:spPr>
          <a:xfrm flipV="1">
            <a:off x="11267663" y="4957123"/>
            <a:ext cx="1760473" cy="139637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30" name="AutoShape 30"/>
          <p:cNvSpPr/>
          <p:nvPr/>
        </p:nvSpPr>
        <p:spPr>
          <a:xfrm>
            <a:off x="10678941" y="6711178"/>
            <a:ext cx="1083787" cy="631209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6585486" y="2831979"/>
            <a:ext cx="4676583" cy="4676583"/>
            <a:chOff x="0" y="0"/>
            <a:chExt cx="14840029" cy="14840029"/>
          </a:xfrm>
        </p:grpSpPr>
        <p:sp>
          <p:nvSpPr>
            <p:cNvPr id="32" name="Freeform 3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 cstate="print"/>
              <a:stretch>
                <a:fillRect l="-6389" r="-19614" b="-26567"/>
              </a:stretch>
            </a:blipFill>
          </p:spPr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417" y="4190440"/>
            <a:ext cx="2876550" cy="14382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81" y="7290557"/>
            <a:ext cx="4552950" cy="1000125"/>
          </a:xfrm>
          <a:prstGeom prst="rect">
            <a:avLst/>
          </a:prstGeom>
        </p:spPr>
      </p:pic>
      <p:sp>
        <p:nvSpPr>
          <p:cNvPr id="38" name="AutoShape 29"/>
          <p:cNvSpPr/>
          <p:nvPr/>
        </p:nvSpPr>
        <p:spPr>
          <a:xfrm flipV="1">
            <a:off x="10668000" y="2884009"/>
            <a:ext cx="1445837" cy="897397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sp>
        <p:nvSpPr>
          <p:cNvPr id="39" name="Rectangle 38"/>
          <p:cNvSpPr/>
          <p:nvPr/>
        </p:nvSpPr>
        <p:spPr>
          <a:xfrm>
            <a:off x="7937353" y="6395067"/>
            <a:ext cx="233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KA-RLO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AutoShape 26"/>
          <p:cNvSpPr/>
          <p:nvPr/>
        </p:nvSpPr>
        <p:spPr>
          <a:xfrm flipH="1">
            <a:off x="4885684" y="5628715"/>
            <a:ext cx="1769451" cy="198460"/>
          </a:xfrm>
          <a:prstGeom prst="line">
            <a:avLst/>
          </a:prstGeom>
          <a:ln w="95250" cap="flat">
            <a:solidFill>
              <a:srgbClr val="000000"/>
            </a:solidFill>
            <a:prstDash val="lgDash"/>
            <a:headEnd type="none" w="sm" len="sm"/>
            <a:tailEnd type="arrow" w="med" len="sm"/>
          </a:ln>
        </p:spPr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65" y="4713228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37353" y="342900"/>
            <a:ext cx="26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Invest for AI KA-RLO d.o.o.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j\Desktop\2024-12-11_2011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0100"/>
            <a:ext cx="7268865" cy="90678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7430792" y="2405827"/>
            <a:ext cx="1291419" cy="773665"/>
            <a:chOff x="0" y="0"/>
            <a:chExt cx="67837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32857" y="3684368"/>
            <a:ext cx="1291419" cy="773665"/>
            <a:chOff x="0" y="0"/>
            <a:chExt cx="6783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32006" y="4981959"/>
            <a:ext cx="1291419" cy="773665"/>
            <a:chOff x="0" y="0"/>
            <a:chExt cx="678372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32857" y="6260449"/>
            <a:ext cx="1291419" cy="773665"/>
            <a:chOff x="0" y="0"/>
            <a:chExt cx="6783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30792" y="7448277"/>
            <a:ext cx="1291419" cy="773665"/>
            <a:chOff x="0" y="0"/>
            <a:chExt cx="678372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430792" y="8564843"/>
            <a:ext cx="1291419" cy="773665"/>
            <a:chOff x="0" y="0"/>
            <a:chExt cx="678372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8372" cy="406400"/>
            </a:xfrm>
            <a:custGeom>
              <a:avLst/>
              <a:gdLst/>
              <a:ahLst/>
              <a:cxnLst/>
              <a:rect l="l" t="t" r="r" b="b"/>
              <a:pathLst>
                <a:path w="678372" h="406400">
                  <a:moveTo>
                    <a:pt x="0" y="0"/>
                  </a:moveTo>
                  <a:lnTo>
                    <a:pt x="475172" y="0"/>
                  </a:lnTo>
                  <a:lnTo>
                    <a:pt x="678372" y="203200"/>
                  </a:lnTo>
                  <a:lnTo>
                    <a:pt x="475172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77800" y="-47625"/>
              <a:ext cx="4243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288971" y="612786"/>
            <a:ext cx="10999029" cy="1436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WHAT OR WHO IS </a:t>
            </a:r>
            <a:r>
              <a:rPr lang="en-US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KA-RLO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912711" y="5150352"/>
            <a:ext cx="80939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Issuing Invoices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– Using different existing 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systems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hr-HR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such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as  </a:t>
            </a:r>
            <a:r>
              <a:rPr lang="hr-HR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mojeRačun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/ Minimax</a:t>
            </a:r>
            <a:endParaRPr lang="en-US" sz="2300" dirty="0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912711" y="2409289"/>
            <a:ext cx="80939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Chatbot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– Responding to clients' diverse questions about VAT </a:t>
            </a:r>
            <a:r>
              <a:rPr lang="hr-HR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and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law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lang="en-US" sz="2300" dirty="0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12711" y="3687830"/>
            <a:ext cx="80939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Scheduling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– List with tasks/obligations for the client or bookkeeper (To-Do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)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. </a:t>
            </a:r>
            <a:r>
              <a:rPr lang="hr-HR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Using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FINA, e-porezna, CWIS </a:t>
            </a:r>
            <a:endParaRPr lang="en-US" sz="2300" dirty="0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912711" y="6263911"/>
            <a:ext cx="8093928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Incoming Invoices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– Scanning with recognition and automatic posting/sending to the system for bookkeeping.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91729" y="2538041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12711" y="8517218"/>
            <a:ext cx="80939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Employee Registration and Deregistration 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– Using the 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HZMO 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LANA 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system.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65219" y="3816582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64368" y="5114173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65219" y="6392664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91729" y="7554923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12711" y="7616670"/>
            <a:ext cx="809392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Bill Payment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– Using the </a:t>
            </a:r>
            <a:r>
              <a:rPr lang="hr-HR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merBanking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„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e-</a:t>
            </a:r>
            <a:r>
              <a:rPr lang="en-US" sz="2300" dirty="0" err="1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Plati</a:t>
            </a:r>
            <a:r>
              <a:rPr lang="hr-HR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”</a:t>
            </a:r>
            <a:r>
              <a:rPr lang="en-US" sz="2300" dirty="0" smtClean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system.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891729" y="8697057"/>
            <a:ext cx="426695" cy="5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06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6</a:t>
            </a:r>
          </a:p>
        </p:txBody>
      </p:sp>
      <p:grpSp>
        <p:nvGrpSpPr>
          <p:cNvPr id="37" name="Group 2"/>
          <p:cNvGrpSpPr/>
          <p:nvPr/>
        </p:nvGrpSpPr>
        <p:grpSpPr>
          <a:xfrm>
            <a:off x="0" y="9824049"/>
            <a:ext cx="18288000" cy="501051"/>
            <a:chOff x="0" y="0"/>
            <a:chExt cx="4816593" cy="131964"/>
          </a:xfrm>
        </p:grpSpPr>
        <p:sp>
          <p:nvSpPr>
            <p:cNvPr id="38" name="Freeform 3"/>
            <p:cNvSpPr/>
            <p:nvPr/>
          </p:nvSpPr>
          <p:spPr>
            <a:xfrm>
              <a:off x="0" y="0"/>
              <a:ext cx="4816592" cy="131964"/>
            </a:xfrm>
            <a:custGeom>
              <a:avLst/>
              <a:gdLst/>
              <a:ahLst/>
              <a:cxnLst/>
              <a:rect l="l" t="t" r="r" b="b"/>
              <a:pathLst>
                <a:path w="4816592" h="131964">
                  <a:moveTo>
                    <a:pt x="0" y="0"/>
                  </a:moveTo>
                  <a:lnTo>
                    <a:pt x="4816592" y="0"/>
                  </a:lnTo>
                  <a:lnTo>
                    <a:pt x="4816592" y="131964"/>
                  </a:lnTo>
                  <a:lnTo>
                    <a:pt x="0" y="131964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39" name="TextBox 4"/>
            <p:cNvSpPr txBox="1"/>
            <p:nvPr/>
          </p:nvSpPr>
          <p:spPr>
            <a:xfrm>
              <a:off x="0" y="-47625"/>
              <a:ext cx="4816593" cy="179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13" y="2857500"/>
            <a:ext cx="11569570" cy="5200067"/>
          </a:xfrm>
          <a:custGeom>
            <a:avLst/>
            <a:gdLst/>
            <a:ahLst/>
            <a:cxnLst/>
            <a:rect l="l" t="t" r="r" b="b"/>
            <a:pathLst>
              <a:path w="11314156" h="4964086">
                <a:moveTo>
                  <a:pt x="0" y="0"/>
                </a:moveTo>
                <a:lnTo>
                  <a:pt x="11314156" y="0"/>
                </a:lnTo>
                <a:lnTo>
                  <a:pt x="11314156" y="4964086"/>
                </a:lnTo>
                <a:lnTo>
                  <a:pt x="0" y="49640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85783" y="-41392"/>
            <a:ext cx="6702217" cy="10362430"/>
            <a:chOff x="0" y="0"/>
            <a:chExt cx="1765193" cy="272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65193" cy="2729199"/>
            </a:xfrm>
            <a:custGeom>
              <a:avLst/>
              <a:gdLst/>
              <a:ahLst/>
              <a:cxnLst/>
              <a:rect l="l" t="t" r="r" b="b"/>
              <a:pathLst>
                <a:path w="1765193" h="2729199">
                  <a:moveTo>
                    <a:pt x="0" y="0"/>
                  </a:moveTo>
                  <a:lnTo>
                    <a:pt x="1765193" y="0"/>
                  </a:lnTo>
                  <a:lnTo>
                    <a:pt x="1765193" y="2729199"/>
                  </a:lnTo>
                  <a:lnTo>
                    <a:pt x="0" y="2729199"/>
                  </a:lnTo>
                  <a:close/>
                </a:path>
              </a:pathLst>
            </a:custGeom>
            <a:solidFill>
              <a:srgbClr val="00003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65193" cy="2776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895944"/>
            <a:ext cx="11585783" cy="1436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WHO NEEDS </a:t>
            </a:r>
            <a:r>
              <a:rPr lang="en-US" sz="80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KA-RLO</a:t>
            </a:r>
            <a:endParaRPr lang="en-US" sz="8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99835" y="1724660"/>
            <a:ext cx="3474114" cy="694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dirty="0" smtClean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Artisans</a:t>
            </a:r>
            <a:r>
              <a:rPr lang="hr-HR" sz="2300" b="1" dirty="0" smtClean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/SME</a:t>
            </a:r>
            <a:endParaRPr lang="en-US" sz="2300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Fully replaces the accountant for all artisans (100%).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Accountants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Performs 80% of tasks independently for micro-entrepreneurs.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Large companies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Replaces administrative staff.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0" y="8590132"/>
            <a:ext cx="11585783" cy="1198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hr-HR" sz="36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250.000,00 </a:t>
            </a:r>
            <a:r>
              <a:rPr lang="hr-HR" sz="36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active</a:t>
            </a:r>
            <a:r>
              <a:rPr lang="hr-HR" sz="36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36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companes</a:t>
            </a:r>
            <a:r>
              <a:rPr lang="hr-HR" sz="36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hr-HR" sz="3600" dirty="0" err="1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just</a:t>
            </a:r>
            <a:r>
              <a:rPr lang="hr-HR" sz="36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in </a:t>
            </a:r>
            <a:r>
              <a:rPr lang="hr-HR" sz="3600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</a:t>
            </a:r>
            <a:r>
              <a:rPr lang="hr-HR" sz="3600" dirty="0" smtClean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roatia</a:t>
            </a:r>
            <a:endParaRPr lang="en-US" sz="36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480</Words>
  <Application>Microsoft Office PowerPoint</Application>
  <PresentationFormat>Custom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Anton</vt:lpstr>
      <vt:lpstr>Arial</vt:lpstr>
      <vt:lpstr>Inter Light</vt:lpstr>
      <vt:lpstr>Inter Bold</vt:lpstr>
      <vt:lpstr>Calibri</vt:lpstr>
      <vt:lpstr>Inter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Assistant in Accounting KA-RLO</dc:title>
  <dc:creator>Racunalo 1</dc:creator>
  <cp:lastModifiedBy>Racunalo 1</cp:lastModifiedBy>
  <cp:revision>26</cp:revision>
  <dcterms:created xsi:type="dcterms:W3CDTF">2006-08-16T00:00:00Z</dcterms:created>
  <dcterms:modified xsi:type="dcterms:W3CDTF">2025-02-26T09:26:52Z</dcterms:modified>
  <dc:identifier>DAGXxaHWwXY</dc:identifier>
</cp:coreProperties>
</file>